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8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332" r:id="rId31"/>
    <p:sldId id="317" r:id="rId32"/>
    <p:sldId id="321" r:id="rId33"/>
    <p:sldId id="322" r:id="rId34"/>
    <p:sldId id="323" r:id="rId35"/>
    <p:sldId id="318" r:id="rId36"/>
    <p:sldId id="319" r:id="rId37"/>
    <p:sldId id="320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3" r:id="rId58"/>
    <p:sldId id="301" r:id="rId59"/>
    <p:sldId id="304" r:id="rId60"/>
    <p:sldId id="302" r:id="rId61"/>
    <p:sldId id="305" r:id="rId62"/>
    <p:sldId id="324" r:id="rId63"/>
    <p:sldId id="325" r:id="rId64"/>
    <p:sldId id="326" r:id="rId65"/>
    <p:sldId id="330" r:id="rId66"/>
    <p:sldId id="328" r:id="rId67"/>
    <p:sldId id="329" r:id="rId68"/>
    <p:sldId id="306" r:id="rId69"/>
    <p:sldId id="307" r:id="rId70"/>
    <p:sldId id="308" r:id="rId71"/>
    <p:sldId id="309" r:id="rId72"/>
    <p:sldId id="310" r:id="rId73"/>
    <p:sldId id="311" r:id="rId74"/>
    <p:sldId id="312" r:id="rId75"/>
    <p:sldId id="313" r:id="rId76"/>
    <p:sldId id="314" r:id="rId77"/>
    <p:sldId id="315" r:id="rId78"/>
    <p:sldId id="316" r:id="rId7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CCFF"/>
    <a:srgbClr val="FF9999"/>
    <a:srgbClr val="FF0000"/>
    <a:srgbClr val="FF7C80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F4EB-67CF-434B-A205-EEFA6B39B9D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DF09-847B-4636-A307-F0E19966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3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3.png"/><Relationship Id="rId4" Type="http://schemas.openxmlformats.org/officeDocument/2006/relationships/image" Target="../media/image8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3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3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11" Type="http://schemas.openxmlformats.org/officeDocument/2006/relationships/image" Target="../media/image87.png"/><Relationship Id="rId5" Type="http://schemas.openxmlformats.org/officeDocument/2006/relationships/image" Target="../media/image83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11" Type="http://schemas.openxmlformats.org/officeDocument/2006/relationships/image" Target="../media/image87.png"/><Relationship Id="rId5" Type="http://schemas.openxmlformats.org/officeDocument/2006/relationships/image" Target="../media/image83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9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College Technical Math 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pPr eaLnBrk="1" hangingPunct="1"/>
            <a:r>
              <a:rPr lang="en-US" dirty="0" smtClean="0"/>
              <a:t>Unit 9: 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066800"/>
            <a:ext cx="2339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Geometry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914400" y="2400300"/>
            <a:ext cx="7086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752600" y="2362201"/>
            <a:ext cx="76200" cy="761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810000" y="2362201"/>
            <a:ext cx="76200" cy="761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638800" y="2362201"/>
            <a:ext cx="76200" cy="761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2514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                     T                   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19809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Name the line two different ways.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92820" y="4191000"/>
                <a:ext cx="6977359" cy="57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⃡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𝐶𝑇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         </m:t>
                      </m:r>
                      <m:acc>
                        <m:accPr>
                          <m:chr m:val="⃡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𝐶𝑀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          </m:t>
                      </m:r>
                      <m:acc>
                        <m:accPr>
                          <m:chr m:val="⃡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𝑇𝑀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         </m:t>
                      </m:r>
                      <m:acc>
                        <m:accPr>
                          <m:chr m:val="⃡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𝑀𝐶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           </m:t>
                      </m:r>
                      <m:acc>
                        <m:accPr>
                          <m:chr m:val="⃡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𝑇𝐶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        </m:t>
                      </m:r>
                      <m:acc>
                        <m:accPr>
                          <m:chr m:val="⃡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𝑀𝑇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20" y="4191000"/>
                <a:ext cx="6977359" cy="5783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 bwMode="auto">
          <a:xfrm>
            <a:off x="892820" y="4038600"/>
            <a:ext cx="7108180" cy="838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30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066800"/>
            <a:ext cx="2339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Geometry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914400" y="2400300"/>
            <a:ext cx="7086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752600" y="2362201"/>
            <a:ext cx="76200" cy="761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810000" y="2362201"/>
            <a:ext cx="76200" cy="761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638800" y="2362201"/>
            <a:ext cx="76200" cy="761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2514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                     T                   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19809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Name a ray with an endpoint of T that contains M.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03895" y="4190999"/>
                <a:ext cx="812209" cy="575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𝑇𝑀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895" y="4190999"/>
                <a:ext cx="812209" cy="5754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 bwMode="auto">
          <a:xfrm>
            <a:off x="3238500" y="4059638"/>
            <a:ext cx="1485900" cy="838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94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066800"/>
            <a:ext cx="2339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Geometry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914400" y="2400300"/>
            <a:ext cx="7086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752600" y="2362201"/>
            <a:ext cx="76200" cy="761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810000" y="2362201"/>
            <a:ext cx="76200" cy="761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638800" y="2362201"/>
            <a:ext cx="76200" cy="761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2514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                     T                   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198097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Name the line segment that contains C and T in two different ways.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31774" y="4478738"/>
                <a:ext cx="1556452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𝐶𝑇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     </m:t>
                      </m:r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𝑇𝐶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774" y="4478738"/>
                <a:ext cx="1556452" cy="5241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 bwMode="auto">
          <a:xfrm>
            <a:off x="3031774" y="4321697"/>
            <a:ext cx="1485900" cy="838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858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066800"/>
            <a:ext cx="2339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Geometry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FF0000"/>
                </a:solidFill>
              </a:rPr>
              <a:t>angle</a:t>
            </a:r>
            <a:r>
              <a:rPr lang="en-US" sz="2800" dirty="0" smtClean="0"/>
              <a:t> is a figure formed by two rays that share a common endpoint, called the </a:t>
            </a:r>
            <a:r>
              <a:rPr lang="en-US" sz="2800" b="1" dirty="0" smtClean="0">
                <a:solidFill>
                  <a:srgbClr val="92D050"/>
                </a:solidFill>
              </a:rPr>
              <a:t>vertex</a:t>
            </a:r>
            <a:r>
              <a:rPr lang="en-US" sz="2800" dirty="0" smtClean="0"/>
              <a:t>.  The rays are called the </a:t>
            </a:r>
            <a:r>
              <a:rPr lang="en-US" sz="2800" b="1" dirty="0" smtClean="0">
                <a:solidFill>
                  <a:srgbClr val="00B0F0"/>
                </a:solidFill>
              </a:rPr>
              <a:t>sides </a:t>
            </a:r>
            <a:r>
              <a:rPr lang="en-US" sz="2800" dirty="0" smtClean="0"/>
              <a:t>or </a:t>
            </a:r>
            <a:r>
              <a:rPr lang="en-US" sz="2800" b="1" dirty="0" smtClean="0">
                <a:solidFill>
                  <a:srgbClr val="00B0F0"/>
                </a:solidFill>
              </a:rPr>
              <a:t>legs</a:t>
            </a:r>
            <a:r>
              <a:rPr lang="en-US" sz="2800" dirty="0" smtClean="0"/>
              <a:t> of the angle</a:t>
            </a:r>
            <a:endParaRPr lang="en-US" sz="2800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200400" y="4953000"/>
            <a:ext cx="2209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200400" y="3810000"/>
            <a:ext cx="914400" cy="1752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3200400" y="5486400"/>
            <a:ext cx="76200" cy="761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657600" y="4572000"/>
            <a:ext cx="76200" cy="761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267200" y="5219701"/>
            <a:ext cx="76200" cy="761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4075" y="56058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69000" y="42246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57285" y="53317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5563169"/>
            <a:ext cx="1110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Vertex</a:t>
            </a:r>
            <a:endParaRPr lang="en-US" b="1" dirty="0">
              <a:solidFill>
                <a:srgbClr val="92D050"/>
              </a:solidFill>
            </a:endParaRP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 bwMode="auto">
          <a:xfrm flipV="1">
            <a:off x="2177040" y="5605860"/>
            <a:ext cx="797035" cy="1881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686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066800"/>
            <a:ext cx="2339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Geometry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FF0000"/>
                </a:solidFill>
              </a:rPr>
              <a:t>angle</a:t>
            </a:r>
            <a:r>
              <a:rPr lang="en-US" sz="2800" dirty="0" smtClean="0"/>
              <a:t> is named using a single lower case letter, a number, the vertex, or by three letters with the vertex in the middle.</a:t>
            </a:r>
            <a:endParaRPr lang="en-US" sz="2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64108" y="3579167"/>
            <a:ext cx="2436125" cy="2257525"/>
            <a:chOff x="2974075" y="3810000"/>
            <a:chExt cx="2436125" cy="2257525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3200400" y="4953000"/>
              <a:ext cx="2209800" cy="609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3200400" y="3810000"/>
              <a:ext cx="914400" cy="1752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Oval 9"/>
            <p:cNvSpPr/>
            <p:nvPr/>
          </p:nvSpPr>
          <p:spPr bwMode="auto">
            <a:xfrm>
              <a:off x="3200400" y="5486400"/>
              <a:ext cx="76200" cy="7619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657600" y="4572000"/>
              <a:ext cx="76200" cy="7619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267200" y="5219701"/>
              <a:ext cx="76200" cy="7619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4075" y="56058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69000" y="422463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7285" y="533176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5" name="Arc 4"/>
          <p:cNvSpPr/>
          <p:nvPr/>
        </p:nvSpPr>
        <p:spPr bwMode="auto">
          <a:xfrm>
            <a:off x="0" y="4722208"/>
            <a:ext cx="1600200" cy="1221392"/>
          </a:xfrm>
          <a:prstGeom prst="arc">
            <a:avLst>
              <a:gd name="adj1" fmla="val 17732316"/>
              <a:gd name="adj2" fmla="val 2062525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4510" y="4832001"/>
                <a:ext cx="439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10" y="4832001"/>
                <a:ext cx="439543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29000" y="3878349"/>
                <a:ext cx="50097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1       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         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       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𝐶𝐵𝐴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878349"/>
                <a:ext cx="500976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4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066800"/>
            <a:ext cx="2339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Geometry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FF0000"/>
                </a:solidFill>
              </a:rPr>
              <a:t>angle</a:t>
            </a:r>
            <a:r>
              <a:rPr lang="en-US" sz="2800" dirty="0" smtClean="0"/>
              <a:t> can also be formed by the rotation of a single ray.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895600" y="4343400"/>
            <a:ext cx="2895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895600" y="4343400"/>
            <a:ext cx="2895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113723" y="4345675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side (ray)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066800"/>
            <a:ext cx="2339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Geometry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FF0000"/>
                </a:solidFill>
              </a:rPr>
              <a:t>angle</a:t>
            </a:r>
            <a:r>
              <a:rPr lang="en-US" sz="2800" dirty="0" smtClean="0"/>
              <a:t> can also be formed by the rotation of a single ray.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895600" y="4343400"/>
            <a:ext cx="2895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895600" y="4343400"/>
            <a:ext cx="2895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Arc 9"/>
          <p:cNvSpPr/>
          <p:nvPr/>
        </p:nvSpPr>
        <p:spPr bwMode="auto">
          <a:xfrm>
            <a:off x="2286000" y="3848100"/>
            <a:ext cx="1143000" cy="990600"/>
          </a:xfrm>
          <a:prstGeom prst="arc">
            <a:avLst>
              <a:gd name="adj1" fmla="val 13464515"/>
              <a:gd name="adj2" fmla="val 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3723" y="4345675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side (ray)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066800"/>
            <a:ext cx="2339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Geometry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FF0000"/>
                </a:solidFill>
              </a:rPr>
              <a:t>angle</a:t>
            </a:r>
            <a:r>
              <a:rPr lang="en-US" sz="2800" dirty="0" smtClean="0"/>
              <a:t> can also be formed by the rotation of a single ray.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895600" y="4343400"/>
            <a:ext cx="2895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895600" y="4343400"/>
            <a:ext cx="2895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Arc 9"/>
          <p:cNvSpPr/>
          <p:nvPr/>
        </p:nvSpPr>
        <p:spPr bwMode="auto">
          <a:xfrm>
            <a:off x="2286000" y="3848100"/>
            <a:ext cx="1143000" cy="990600"/>
          </a:xfrm>
          <a:prstGeom prst="arc">
            <a:avLst>
              <a:gd name="adj1" fmla="val 13464515"/>
              <a:gd name="adj2" fmla="val 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1295400" y="2971800"/>
            <a:ext cx="1600200" cy="13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113723" y="4345675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side (ray)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428115">
            <a:off x="447373" y="3705686"/>
            <a:ext cx="2718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Terminal side (ray)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747" y="5255567"/>
            <a:ext cx="7396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Rotating counter-clockwise is defined as positive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066800"/>
            <a:ext cx="2339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Geometry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FF0000"/>
                </a:solidFill>
              </a:rPr>
              <a:t>angle</a:t>
            </a:r>
            <a:r>
              <a:rPr lang="en-US" sz="2800" dirty="0" smtClean="0"/>
              <a:t> can also be formed by the rotation of a single ray.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895600" y="4343400"/>
            <a:ext cx="2895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895600" y="4343400"/>
            <a:ext cx="2895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Arc 9"/>
          <p:cNvSpPr/>
          <p:nvPr/>
        </p:nvSpPr>
        <p:spPr bwMode="auto">
          <a:xfrm rot="7910357">
            <a:off x="2542222" y="3866297"/>
            <a:ext cx="1143000" cy="990600"/>
          </a:xfrm>
          <a:prstGeom prst="arc">
            <a:avLst>
              <a:gd name="adj1" fmla="val 13464515"/>
              <a:gd name="adj2" fmla="val 20285049"/>
            </a:avLst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3723" y="3810000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side (ray)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066800"/>
            <a:ext cx="2339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Geometry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FF0000"/>
                </a:solidFill>
              </a:rPr>
              <a:t>angle</a:t>
            </a:r>
            <a:r>
              <a:rPr lang="en-US" sz="2800" dirty="0" smtClean="0"/>
              <a:t> can also be formed by the rotation of a single ray.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895600" y="4343400"/>
            <a:ext cx="2895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895600" y="4343400"/>
            <a:ext cx="2895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Arc 9"/>
          <p:cNvSpPr/>
          <p:nvPr/>
        </p:nvSpPr>
        <p:spPr bwMode="auto">
          <a:xfrm rot="7910357">
            <a:off x="2542222" y="3866297"/>
            <a:ext cx="1143000" cy="990600"/>
          </a:xfrm>
          <a:prstGeom prst="arc">
            <a:avLst>
              <a:gd name="adj1" fmla="val 13464515"/>
              <a:gd name="adj2" fmla="val 20285049"/>
            </a:avLst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3723" y="3810000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side (ray)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895600" y="4343400"/>
            <a:ext cx="152400" cy="19630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 rot="5177894">
            <a:off x="1218207" y="4751472"/>
            <a:ext cx="2718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Terminal side (ray)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2971800"/>
            <a:ext cx="6252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Rotating clockwise is defined as negative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066800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17.1</a:t>
            </a:r>
            <a:r>
              <a:rPr lang="en-US" sz="2800" dirty="0" smtClean="0"/>
              <a:t>: Lines and Angles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17.2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: Polygons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17.3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: Circles and Radians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17.4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: Volume and Surface Area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4713" y="1066800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232103" y="2209800"/>
            <a:ext cx="2971800" cy="2667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18002" y="3543300"/>
            <a:ext cx="20063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Arc 6"/>
          <p:cNvSpPr/>
          <p:nvPr/>
        </p:nvSpPr>
        <p:spPr bwMode="auto">
          <a:xfrm>
            <a:off x="2260803" y="3080982"/>
            <a:ext cx="914400" cy="914400"/>
          </a:xfrm>
          <a:prstGeom prst="arc">
            <a:avLst>
              <a:gd name="adj1" fmla="val 55436"/>
              <a:gd name="adj2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0480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full rotation of a ray creates a circle.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18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1232103" y="2209800"/>
            <a:ext cx="2971800" cy="2667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18002" y="3543300"/>
            <a:ext cx="20063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5387102" y="2438400"/>
            <a:ext cx="33758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fact helped define one of the units used to measure an angle.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214713" y="1066800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0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1232103" y="2209800"/>
            <a:ext cx="2971800" cy="2667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18002" y="3543300"/>
            <a:ext cx="20063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876800" y="2362201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Babylonian society is given this credit.  Here is how they derived the unit.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214713" y="1066800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8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1232103" y="2209800"/>
            <a:ext cx="2971800" cy="2667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18002" y="3543300"/>
            <a:ext cx="20063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Isosceles Triangle 4"/>
          <p:cNvSpPr/>
          <p:nvPr/>
        </p:nvSpPr>
        <p:spPr bwMode="auto">
          <a:xfrm>
            <a:off x="2660495" y="2362201"/>
            <a:ext cx="1543407" cy="11811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362201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Place equilateral triangles into the circle.</a:t>
            </a:r>
            <a:endParaRPr lang="en-US" sz="2800" dirty="0"/>
          </a:p>
        </p:txBody>
      </p:sp>
      <p:sp>
        <p:nvSpPr>
          <p:cNvPr id="8" name="Isosceles Triangle 7"/>
          <p:cNvSpPr/>
          <p:nvPr/>
        </p:nvSpPr>
        <p:spPr bwMode="auto">
          <a:xfrm>
            <a:off x="1232103" y="2362201"/>
            <a:ext cx="1428392" cy="1181099"/>
          </a:xfrm>
          <a:prstGeom prst="triangle">
            <a:avLst>
              <a:gd name="adj" fmla="val 5095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10800000">
            <a:off x="1975051" y="2362201"/>
            <a:ext cx="1457147" cy="1181100"/>
          </a:xfrm>
          <a:prstGeom prst="triangle">
            <a:avLst>
              <a:gd name="adj" fmla="val 50955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10800000">
            <a:off x="1232102" y="3543202"/>
            <a:ext cx="1485900" cy="1181100"/>
          </a:xfrm>
          <a:prstGeom prst="triangle">
            <a:avLst>
              <a:gd name="adj" fmla="val 5279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>
            <a:off x="1946298" y="3543202"/>
            <a:ext cx="1457146" cy="1181100"/>
          </a:xfrm>
          <a:prstGeom prst="triangle">
            <a:avLst>
              <a:gd name="adj" fmla="val 5095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660495" y="3543201"/>
            <a:ext cx="1557056" cy="1181100"/>
          </a:xfrm>
          <a:prstGeom prst="triangle">
            <a:avLst>
              <a:gd name="adj" fmla="val 5279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14713" y="1066800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26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1232103" y="2209800"/>
            <a:ext cx="2971800" cy="2667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18002" y="3543300"/>
            <a:ext cx="20063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Isosceles Triangle 4"/>
          <p:cNvSpPr/>
          <p:nvPr/>
        </p:nvSpPr>
        <p:spPr bwMode="auto">
          <a:xfrm>
            <a:off x="2660495" y="2362201"/>
            <a:ext cx="1543407" cy="11811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362201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Babylonians used a base 60 number system.  </a:t>
            </a:r>
            <a:endParaRPr lang="en-US" sz="2800" dirty="0"/>
          </a:p>
        </p:txBody>
      </p:sp>
      <p:sp>
        <p:nvSpPr>
          <p:cNvPr id="8" name="Isosceles Triangle 7"/>
          <p:cNvSpPr/>
          <p:nvPr/>
        </p:nvSpPr>
        <p:spPr bwMode="auto">
          <a:xfrm>
            <a:off x="1232103" y="2362201"/>
            <a:ext cx="1428392" cy="1181099"/>
          </a:xfrm>
          <a:prstGeom prst="triangle">
            <a:avLst>
              <a:gd name="adj" fmla="val 5095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10800000">
            <a:off x="1946299" y="2362201"/>
            <a:ext cx="1485900" cy="1181100"/>
          </a:xfrm>
          <a:prstGeom prst="triangle">
            <a:avLst>
              <a:gd name="adj" fmla="val 50955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10800000">
            <a:off x="1232102" y="3543202"/>
            <a:ext cx="1485900" cy="1181100"/>
          </a:xfrm>
          <a:prstGeom prst="triangle">
            <a:avLst>
              <a:gd name="adj" fmla="val 5279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>
            <a:off x="1946298" y="3543202"/>
            <a:ext cx="1457146" cy="1181099"/>
          </a:xfrm>
          <a:prstGeom prst="triangle">
            <a:avLst>
              <a:gd name="adj" fmla="val 5095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718002" y="3543201"/>
            <a:ext cx="1499549" cy="1181100"/>
          </a:xfrm>
          <a:prstGeom prst="triangle">
            <a:avLst>
              <a:gd name="adj" fmla="val 5279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4713" y="1066800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2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1232103" y="2209800"/>
            <a:ext cx="2971800" cy="2667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18002" y="3543300"/>
            <a:ext cx="20063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Isosceles Triangle 4"/>
          <p:cNvSpPr/>
          <p:nvPr/>
        </p:nvSpPr>
        <p:spPr bwMode="auto">
          <a:xfrm>
            <a:off x="2660495" y="2362201"/>
            <a:ext cx="1543407" cy="11811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362201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Babylonians used a base 60 number system.  </a:t>
            </a:r>
            <a:endParaRPr lang="en-US" sz="2800" dirty="0"/>
          </a:p>
        </p:txBody>
      </p:sp>
      <p:sp>
        <p:nvSpPr>
          <p:cNvPr id="8" name="Isosceles Triangle 7"/>
          <p:cNvSpPr/>
          <p:nvPr/>
        </p:nvSpPr>
        <p:spPr bwMode="auto">
          <a:xfrm>
            <a:off x="1232103" y="2362201"/>
            <a:ext cx="1428392" cy="1181099"/>
          </a:xfrm>
          <a:prstGeom prst="triangle">
            <a:avLst>
              <a:gd name="adj" fmla="val 5095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10800000">
            <a:off x="1946299" y="2362201"/>
            <a:ext cx="1485900" cy="1181100"/>
          </a:xfrm>
          <a:prstGeom prst="triangle">
            <a:avLst>
              <a:gd name="adj" fmla="val 50955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10800000">
            <a:off x="1232102" y="3543202"/>
            <a:ext cx="1485900" cy="1181100"/>
          </a:xfrm>
          <a:prstGeom prst="triangle">
            <a:avLst>
              <a:gd name="adj" fmla="val 5279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>
            <a:off x="1946298" y="3543202"/>
            <a:ext cx="1457146" cy="1181099"/>
          </a:xfrm>
          <a:prstGeom prst="triangle">
            <a:avLst>
              <a:gd name="adj" fmla="val 5095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718002" y="3543201"/>
            <a:ext cx="1499549" cy="1181100"/>
          </a:xfrm>
          <a:prstGeom prst="triangle">
            <a:avLst>
              <a:gd name="adj" fmla="val 5279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3048001" y="3747196"/>
            <a:ext cx="1676398" cy="7172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710751" y="3968859"/>
            <a:ext cx="3352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divided each vertex of the triangle into 60 equal pieces.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3214713" y="1066800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42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1232103" y="2209800"/>
            <a:ext cx="2971800" cy="2667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18002" y="3543300"/>
            <a:ext cx="20063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Isosceles Triangle 4"/>
          <p:cNvSpPr/>
          <p:nvPr/>
        </p:nvSpPr>
        <p:spPr bwMode="auto">
          <a:xfrm>
            <a:off x="2660495" y="2362201"/>
            <a:ext cx="1543407" cy="11811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76800" y="2362201"/>
                <a:ext cx="40386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60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=360</m:t>
                    </m:r>
                  </m:oMath>
                </a14:m>
                <a:r>
                  <a:rPr lang="en-US" sz="2800" dirty="0" smtClean="0"/>
                  <a:t> it was determined that there were 360 equal pieces of this rotation in a circle.  Later each of these pieces was called a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“degree”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362201"/>
                <a:ext cx="4038600" cy="3108543"/>
              </a:xfrm>
              <a:prstGeom prst="rect">
                <a:avLst/>
              </a:prstGeom>
              <a:blipFill rotWithShape="1">
                <a:blip r:embed="rId2"/>
                <a:stretch>
                  <a:fillRect l="-3017" t="-1965" r="-3017" b="-4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sosceles Triangle 7"/>
          <p:cNvSpPr/>
          <p:nvPr/>
        </p:nvSpPr>
        <p:spPr bwMode="auto">
          <a:xfrm>
            <a:off x="1232103" y="2362201"/>
            <a:ext cx="1428392" cy="1181099"/>
          </a:xfrm>
          <a:prstGeom prst="triangle">
            <a:avLst>
              <a:gd name="adj" fmla="val 5095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10800000">
            <a:off x="1946299" y="2362201"/>
            <a:ext cx="1485900" cy="1181100"/>
          </a:xfrm>
          <a:prstGeom prst="triangle">
            <a:avLst>
              <a:gd name="adj" fmla="val 50955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10800000">
            <a:off x="1232102" y="3543202"/>
            <a:ext cx="1485900" cy="1181100"/>
          </a:xfrm>
          <a:prstGeom prst="triangle">
            <a:avLst>
              <a:gd name="adj" fmla="val 5279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>
            <a:off x="1946298" y="3543202"/>
            <a:ext cx="1457146" cy="1181099"/>
          </a:xfrm>
          <a:prstGeom prst="triangle">
            <a:avLst>
              <a:gd name="adj" fmla="val 5095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0800000">
            <a:off x="2718002" y="3543201"/>
            <a:ext cx="1499549" cy="1181100"/>
          </a:xfrm>
          <a:prstGeom prst="triangle">
            <a:avLst>
              <a:gd name="adj" fmla="val 5279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4713" y="1066800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2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4689" y="2819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Each degree is divided into tenths, hundredths, thousandths, etc...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214713" y="1066800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800" y="2057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DD</a:t>
            </a:r>
            <a:r>
              <a:rPr lang="en-US" sz="2800" dirty="0" smtClean="0"/>
              <a:t>: </a:t>
            </a:r>
            <a:r>
              <a:rPr lang="en-US" sz="2800" i="1" dirty="0" smtClean="0"/>
              <a:t>Degree – Decimal  </a:t>
            </a:r>
            <a:r>
              <a:rPr lang="en-US" sz="2800" dirty="0" smtClean="0"/>
              <a:t> notation    </a:t>
            </a:r>
            <a:r>
              <a:rPr lang="en-US" sz="2800" i="1" dirty="0" smtClean="0"/>
              <a:t> 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o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4689" y="2819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Each degree is divided into 60 equal parts called </a:t>
            </a:r>
            <a:r>
              <a:rPr lang="en-US" sz="2800" b="1" dirty="0" smtClean="0">
                <a:solidFill>
                  <a:srgbClr val="FF0000"/>
                </a:solidFill>
              </a:rPr>
              <a:t>minutes</a:t>
            </a:r>
            <a:r>
              <a:rPr lang="en-US" sz="2800" dirty="0" smtClean="0"/>
              <a:t>.  The abbreviation for minutes is </a:t>
            </a:r>
            <a:r>
              <a:rPr lang="en-US" sz="2800" b="1" dirty="0" smtClean="0">
                <a:solidFill>
                  <a:srgbClr val="FF0000"/>
                </a:solidFill>
              </a:rPr>
              <a:t>‘.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018747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Each minute is divided into 60 equal parts called </a:t>
            </a:r>
            <a:r>
              <a:rPr lang="en-US" sz="2800" b="1" dirty="0" smtClean="0">
                <a:solidFill>
                  <a:srgbClr val="FF0000"/>
                </a:solidFill>
              </a:rPr>
              <a:t>seconds</a:t>
            </a:r>
            <a:r>
              <a:rPr lang="en-US" sz="2800" dirty="0" smtClean="0"/>
              <a:t>.  The abbreviation for seconds is </a:t>
            </a:r>
            <a:r>
              <a:rPr lang="en-US" sz="2800" b="1" dirty="0" smtClean="0">
                <a:solidFill>
                  <a:srgbClr val="FF0000"/>
                </a:solidFill>
              </a:rPr>
              <a:t>“.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214713" y="1066800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800" y="2057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DMS</a:t>
            </a:r>
            <a:r>
              <a:rPr lang="en-US" sz="2800" dirty="0" smtClean="0"/>
              <a:t>: </a:t>
            </a:r>
            <a:r>
              <a:rPr lang="en-US" sz="2800" i="1" dirty="0" smtClean="0"/>
              <a:t>Degree – Minute – Second  </a:t>
            </a:r>
            <a:r>
              <a:rPr lang="en-US" sz="2800" dirty="0" smtClean="0"/>
              <a:t>notation   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2800" b="1" dirty="0" smtClean="0">
                <a:solidFill>
                  <a:srgbClr val="FF0000"/>
                </a:solidFill>
              </a:rPr>
              <a:t> ‘ “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713" y="1066800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2133600"/>
                <a:ext cx="80772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To convert from the decimal form of a degree to degrees, minutes and seconds.</a:t>
                </a:r>
              </a:p>
              <a:p>
                <a:endParaRPr lang="en-US" sz="1400" dirty="0"/>
              </a:p>
              <a:p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Decimal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</a:rPr>
                          <m:t>60</m:t>
                        </m:r>
                      </m:e>
                    </m:d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Whole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number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minutes</m:t>
                    </m:r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    </a:t>
                </a:r>
                <a:r>
                  <a:rPr lang="en-US" sz="2000" dirty="0" smtClean="0"/>
                  <a:t> 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𝐷𝑒𝑐𝑖𝑚𝑎𝑙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60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𝑊h𝑜𝑙𝑒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𝑛𝑢𝑚𝑏𝑒𝑟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𝑠𝑒𝑐𝑜𝑛𝑑𝑠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133600"/>
                <a:ext cx="8077200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1585" t="-3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5800" y="4343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calculators are equipped with the ability to do this conversion:  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295400" y="5648980"/>
            <a:ext cx="914400" cy="523220"/>
            <a:chOff x="4343400" y="2438400"/>
            <a:chExt cx="685800" cy="523220"/>
          </a:xfrm>
          <a:solidFill>
            <a:srgbClr val="FFFF00"/>
          </a:solidFill>
        </p:grpSpPr>
        <p:sp>
          <p:nvSpPr>
            <p:cNvPr id="8" name="Rectangle 7"/>
            <p:cNvSpPr/>
            <p:nvPr/>
          </p:nvSpPr>
          <p:spPr bwMode="auto">
            <a:xfrm>
              <a:off x="4343400" y="2438400"/>
              <a:ext cx="609600" cy="52322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43400" y="248439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  2nd </a:t>
              </a:r>
              <a:endParaRPr lang="en-US" sz="18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33600" y="5257800"/>
            <a:ext cx="1104900" cy="898842"/>
            <a:chOff x="2133600" y="5257800"/>
            <a:chExt cx="1104900" cy="89884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247900" y="5633422"/>
              <a:ext cx="800099" cy="5232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rPr>
                <a:t>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rPr>
                <a:t>  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rPr>
                <a:t>=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5257800"/>
              <a:ext cx="1104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DD►DMS</a:t>
              </a:r>
              <a:endParaRPr lang="en-US" sz="16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48200" y="5633422"/>
            <a:ext cx="914400" cy="523220"/>
            <a:chOff x="4648200" y="5633422"/>
            <a:chExt cx="914400" cy="52322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648200" y="5633422"/>
              <a:ext cx="8128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8200" y="567942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  </a:t>
              </a:r>
              <a:r>
                <a:rPr lang="en-US" sz="1800" b="1" baseline="30000" dirty="0" smtClean="0"/>
                <a:t>o</a:t>
              </a:r>
              <a:r>
                <a:rPr lang="en-US" sz="1800" b="1" dirty="0" smtClean="0"/>
                <a:t> ꞌ ꞌꞌ </a:t>
              </a:r>
              <a:endParaRPr lang="en-US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35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066800"/>
            <a:ext cx="2339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Geometry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05125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Geometry is the study of size, shape, position and other properties of the objects around us.</a:t>
            </a:r>
          </a:p>
        </p:txBody>
      </p:sp>
      <p:pic>
        <p:nvPicPr>
          <p:cNvPr id="1026" name="Picture 2" descr="C:\Users\Ronald\AppData\Local\Microsoft\Windows\Temporary Internet Files\Content.IE5\2JS3EZY4\MM90022377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6310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105418" y="3430497"/>
            <a:ext cx="533400" cy="523220"/>
          </a:xfrm>
          <a:prstGeom prst="rect">
            <a:avLst/>
          </a:prstGeom>
          <a:solidFill>
            <a:srgbClr val="FF99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349540" y="3953717"/>
            <a:ext cx="0" cy="2372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5105418" y="4191000"/>
            <a:ext cx="533400" cy="523220"/>
          </a:xfrm>
          <a:prstGeom prst="rect">
            <a:avLst/>
          </a:prstGeom>
          <a:solidFill>
            <a:srgbClr val="FF99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41600" y="2463897"/>
            <a:ext cx="812800" cy="1466736"/>
            <a:chOff x="2641600" y="2463897"/>
            <a:chExt cx="812800" cy="1466736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3001451" y="2463897"/>
              <a:ext cx="0" cy="966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Rectangle 13"/>
            <p:cNvSpPr/>
            <p:nvPr/>
          </p:nvSpPr>
          <p:spPr bwMode="auto">
            <a:xfrm>
              <a:off x="2641600" y="3453580"/>
              <a:ext cx="812800" cy="477053"/>
            </a:xfrm>
            <a:prstGeom prst="rect">
              <a:avLst/>
            </a:prstGeom>
            <a:solidFill>
              <a:srgbClr val="66CC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87912" y="3430497"/>
                <a:ext cx="34158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.8525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60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=51. 15′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912" y="3430497"/>
                <a:ext cx="341587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 bwMode="auto">
          <a:xfrm>
            <a:off x="2596444" y="1981200"/>
            <a:ext cx="812800" cy="477053"/>
          </a:xfrm>
          <a:prstGeom prst="rect">
            <a:avLst/>
          </a:prstGeom>
          <a:solidFill>
            <a:srgbClr val="66CC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493" y="1986844"/>
                <a:ext cx="872809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𝐶𝑜𝑛𝑣𝑒𝑟𝑡</m:t>
                    </m:r>
                    <m:r>
                      <a:rPr lang="en-US" sz="2800" b="0" i="1" smtClean="0">
                        <a:latin typeface="Cambria Math"/>
                      </a:rPr>
                      <m:t> 120. 8525°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𝑡𝑜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𝑑𝑒𝑔𝑟𝑒𝑒𝑠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𝑚𝑖𝑛𝑢𝑡𝑒𝑠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𝑠𝑒𝑐𝑜𝑛𝑑𝑠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r>
                  <a:rPr lang="en-US" sz="2800" b="0" i="1" dirty="0" smtClean="0">
                    <a:latin typeface="Cambria Math"/>
                    <a:ea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𝐸𝑥𝑎𝑚𝑝𝑙𝑒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93" y="1986844"/>
                <a:ext cx="8728095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214713" y="1066800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59672" y="4191000"/>
                <a:ext cx="24936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.15 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60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=9"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672" y="4191000"/>
                <a:ext cx="249363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67573" y="4950178"/>
                <a:ext cx="41629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120.8525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=  </m:t>
                      </m:r>
                      <m:r>
                        <a:rPr lang="en-US" sz="2800" b="0" i="1" smtClean="0">
                          <a:latin typeface="Cambria Math"/>
                        </a:rPr>
                        <m:t>120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°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51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9"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573" y="4950178"/>
                <a:ext cx="416293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4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5" grpId="0"/>
      <p:bldP spid="11" grpId="0" animBg="1"/>
      <p:bldP spid="2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4713" y="1066800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493" y="1981200"/>
                <a:ext cx="852932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𝐶𝑜𝑛𝑣𝑒𝑟𝑡</m:t>
                    </m:r>
                    <m:r>
                      <a:rPr lang="en-US" sz="2800" b="0" i="1" smtClean="0">
                        <a:latin typeface="Cambria Math"/>
                      </a:rPr>
                      <m:t> 97.6352°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𝑡𝑜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𝑑𝑒𝑔𝑟𝑒𝑒𝑠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𝑚𝑖𝑛𝑢𝑡𝑒𝑠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𝑠𝑒𝑐𝑜𝑛𝑑𝑠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r>
                  <a:rPr lang="en-US" sz="2800" b="0" i="1" dirty="0" smtClean="0">
                    <a:latin typeface="Cambria Math"/>
                    <a:ea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𝑆𝑘𝑖𝑙𝑙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𝐶h𝑒𝑐𝑘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93" y="1981200"/>
                <a:ext cx="8529323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18335" y="3726905"/>
                <a:ext cx="21327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97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°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38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6.72"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335" y="3726905"/>
                <a:ext cx="21327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 bwMode="auto">
          <a:xfrm>
            <a:off x="2971800" y="3505200"/>
            <a:ext cx="2279298" cy="990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58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713" y="1066800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2133600"/>
                <a:ext cx="8077200" cy="1796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To convert from the degree, minute and second form of a degree to a decimal form of a degree:</a:t>
                </a:r>
              </a:p>
              <a:p>
                <a:endParaRPr lang="en-US" sz="1400" dirty="0"/>
              </a:p>
              <a:p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              </m:t>
                    </m:r>
                    <m:r>
                      <a:rPr lang="en-US" sz="2800" b="0" i="1" smtClean="0">
                        <a:latin typeface="Cambria Math"/>
                      </a:rPr>
                      <m:t>𝐷𝑒𝑔𝑟𝑒𝑒𝑠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𝑀𝑖𝑛𝑢𝑡𝑒𝑠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60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𝑆𝑒𝑐𝑜𝑛𝑑𝑠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3600</m:t>
                        </m:r>
                      </m:den>
                    </m:f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133600"/>
                <a:ext cx="8077200" cy="1796710"/>
              </a:xfrm>
              <a:prstGeom prst="rect">
                <a:avLst/>
              </a:prstGeom>
              <a:blipFill rotWithShape="1">
                <a:blip r:embed="rId2"/>
                <a:stretch>
                  <a:fillRect l="-1585" t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5800" y="4343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calculators are equipped with the ability to do this conversion.  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295400" y="5648980"/>
            <a:ext cx="914400" cy="523220"/>
            <a:chOff x="4343400" y="2438400"/>
            <a:chExt cx="685800" cy="523220"/>
          </a:xfrm>
          <a:solidFill>
            <a:srgbClr val="FFFF00"/>
          </a:solidFill>
        </p:grpSpPr>
        <p:sp>
          <p:nvSpPr>
            <p:cNvPr id="8" name="Rectangle 7"/>
            <p:cNvSpPr/>
            <p:nvPr/>
          </p:nvSpPr>
          <p:spPr bwMode="auto">
            <a:xfrm>
              <a:off x="4343400" y="2438400"/>
              <a:ext cx="609600" cy="52322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43400" y="248439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  2nd </a:t>
              </a:r>
              <a:endParaRPr lang="en-US" sz="18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33600" y="5257800"/>
            <a:ext cx="1104900" cy="898842"/>
            <a:chOff x="2133600" y="5257800"/>
            <a:chExt cx="1104900" cy="89884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247900" y="5633422"/>
              <a:ext cx="800099" cy="5232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rPr>
                <a:t>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rPr>
                <a:t>  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rPr>
                <a:t>+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5257800"/>
              <a:ext cx="1104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DMS►DD</a:t>
              </a:r>
              <a:endParaRPr lang="en-US" sz="1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8200" y="5633422"/>
            <a:ext cx="914400" cy="523220"/>
            <a:chOff x="4648200" y="5633422"/>
            <a:chExt cx="914400" cy="52322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648200" y="5633422"/>
              <a:ext cx="8128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8200" y="567942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  </a:t>
              </a:r>
              <a:r>
                <a:rPr lang="en-US" sz="1800" b="1" baseline="30000" dirty="0" smtClean="0"/>
                <a:t>o</a:t>
              </a:r>
              <a:r>
                <a:rPr lang="en-US" sz="1800" b="1" dirty="0" smtClean="0"/>
                <a:t> ꞌ ꞌꞌ </a:t>
              </a:r>
              <a:endParaRPr lang="en-US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500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4713" y="1066800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493" y="1981200"/>
                <a:ext cx="856183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𝐶𝑜𝑛𝑣𝑒𝑟𝑡</m:t>
                      </m:r>
                      <m:r>
                        <a:rPr lang="en-US" sz="2800" b="0" i="1" smtClean="0">
                          <a:latin typeface="Cambria Math"/>
                        </a:rPr>
                        <m:t> 46°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18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50"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𝑡𝑜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𝑑𝑒𝑐𝑖𝑚𝑎𝑙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𝑓𝑜𝑟𝑚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.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𝑅𝑜𝑢𝑛𝑑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𝑡𝑜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𝑛𝑒𝑎𝑟𝑒𝑠𝑡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h𝑢𝑛𝑑𝑟𝑒𝑑𝑡h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𝑑𝑒𝑔𝑟𝑒𝑒𝑠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.    (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𝐸𝑥𝑎𝑚𝑝𝑙𝑒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93" y="1981200"/>
                <a:ext cx="8561831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9406" y="3430497"/>
                <a:ext cx="4199418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46+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3600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=46.31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06" y="3430497"/>
                <a:ext cx="4199418" cy="9105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3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4713" y="1066800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493" y="1981200"/>
                <a:ext cx="856183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𝐶𝑜𝑛𝑣𝑒𝑟𝑡</m:t>
                      </m:r>
                      <m:r>
                        <a:rPr lang="en-US" sz="2800" b="0" i="1" smtClean="0">
                          <a:latin typeface="Cambria Math"/>
                        </a:rPr>
                        <m:t> 72°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43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10"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𝑡𝑜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𝑑𝑒𝑐𝑖𝑚𝑎𝑙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𝑓𝑜𝑟𝑚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.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𝑅𝑜𝑢𝑛𝑑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𝑡𝑜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𝑛𝑒𝑎𝑟𝑒𝑠𝑡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h𝑢𝑛𝑑𝑟𝑒𝑑𝑡h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𝑑𝑒𝑔𝑟𝑒𝑒𝑠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.    (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𝑆𝑘𝑖𝑙𝑙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𝐶h𝑒𝑐𝑘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93" y="1981200"/>
                <a:ext cx="8561831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3430496"/>
                <a:ext cx="419941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72+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43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3600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=72.72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30496"/>
                <a:ext cx="4199419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838200" y="3352800"/>
            <a:ext cx="4199419" cy="1295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59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4074" y="1066800"/>
            <a:ext cx="4826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Angle Measurements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098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measurement of an angle </a:t>
            </a:r>
            <a:r>
              <a:rPr lang="en-US" sz="2800" dirty="0" smtClean="0"/>
              <a:t>is defined as the amount of rotation from the initial side to the terminal side.  </a:t>
            </a:r>
          </a:p>
          <a:p>
            <a:endParaRPr lang="en-US" sz="2800" dirty="0"/>
          </a:p>
          <a:p>
            <a:r>
              <a:rPr lang="en-US" sz="2800" dirty="0" smtClean="0"/>
              <a:t>Using degrees as our measurement scale, we have the following definitions.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95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4074" y="1066800"/>
            <a:ext cx="4826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Angle Measurements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2129023"/>
                <a:ext cx="781572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𝐴𝑛𝑔𝑙𝑒𝑠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𝑡h𝑎𝑡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h𝑎𝑣𝑒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𝑚𝑒𝑎𝑠𝑢𝑟𝑒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latin typeface="Cambria Math"/>
                        </a:rPr>
                        <m:t> 180°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are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called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𝒔𝒕𝒓𝒂𝒊𝒈𝒉𝒕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𝒂𝒏𝒈𝒍𝒆𝒔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29023"/>
                <a:ext cx="7815729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>
            <a:off x="1676400" y="4267200"/>
            <a:ext cx="510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" name="Arc 5"/>
          <p:cNvSpPr/>
          <p:nvPr/>
        </p:nvSpPr>
        <p:spPr bwMode="auto">
          <a:xfrm>
            <a:off x="3733800" y="3810000"/>
            <a:ext cx="914400" cy="914400"/>
          </a:xfrm>
          <a:prstGeom prst="arc">
            <a:avLst>
              <a:gd name="adj1" fmla="val 10696897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01309" y="3867090"/>
                <a:ext cx="7793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180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309" y="3867090"/>
                <a:ext cx="779381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2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4074" y="1066800"/>
            <a:ext cx="4826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Angle Measurements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2129023"/>
                <a:ext cx="781572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𝐴𝑛𝑔𝑙𝑒𝑠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𝑡h𝑎𝑡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h𝑎𝑣𝑒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𝑚𝑒𝑎𝑠𝑢𝑟𝑒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latin typeface="Cambria Math"/>
                        </a:rPr>
                        <m:t> 90°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are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called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𝒓𝒊𝒈𝒉𝒕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𝒂𝒏𝒈𝒍𝒆𝒔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29023"/>
                <a:ext cx="7815729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 bwMode="auto">
          <a:xfrm>
            <a:off x="3733800" y="3810000"/>
            <a:ext cx="914400" cy="914400"/>
          </a:xfrm>
          <a:prstGeom prst="arc">
            <a:avLst>
              <a:gd name="adj1" fmla="val 16149481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2400" y="3886200"/>
                <a:ext cx="846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90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886200"/>
                <a:ext cx="8468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>
            <a:off x="4217555" y="4267200"/>
            <a:ext cx="26404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133600" y="4267200"/>
            <a:ext cx="20839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191000" y="2819400"/>
            <a:ext cx="0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189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4074" y="1066800"/>
            <a:ext cx="4826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Angle Measurements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828800"/>
                <a:ext cx="833490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𝐴𝑛𝑔𝑙𝑒𝑠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𝑡h𝑎𝑡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h𝑎𝑣𝑒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𝑚𝑒𝑎𝑠𝑢𝑟𝑒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𝑏𝑒𝑡𝑤𝑒𝑒𝑛</m:t>
                      </m:r>
                      <m:r>
                        <a:rPr lang="en-US" sz="2800" b="0" i="1" smtClean="0">
                          <a:latin typeface="Cambria Math"/>
                        </a:rPr>
                        <m:t> 90°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180°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are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called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𝒐𝒃𝒕𝒖𝒔𝒆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𝒂𝒏𝒈𝒍𝒆𝒔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8334909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 bwMode="auto">
          <a:xfrm>
            <a:off x="3733800" y="3810000"/>
            <a:ext cx="914400" cy="914400"/>
          </a:xfrm>
          <a:prstGeom prst="arc">
            <a:avLst>
              <a:gd name="adj1" fmla="val 13706344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217555" y="4267200"/>
            <a:ext cx="26404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133600" y="4267200"/>
            <a:ext cx="20839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191000" y="2819400"/>
            <a:ext cx="0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H="1" flipV="1">
            <a:off x="3175577" y="3083130"/>
            <a:ext cx="1015423" cy="11840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90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4074" y="1066800"/>
            <a:ext cx="4826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Angle Measurements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865265"/>
                <a:ext cx="801591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𝐴𝑛𝑔𝑙𝑒𝑠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𝑡h𝑎𝑡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h𝑎𝑣𝑒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𝑚𝑒𝑎𝑠𝑢𝑟𝑒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𝑏𝑒𝑡𝑤𝑒𝑒𝑛</m:t>
                      </m:r>
                      <m:r>
                        <a:rPr lang="en-US" sz="2800" b="0" i="1" smtClean="0">
                          <a:latin typeface="Cambria Math"/>
                        </a:rPr>
                        <m:t> 0°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sz="2800" b="0" i="1" smtClean="0">
                          <a:latin typeface="Cambria Math"/>
                        </a:rPr>
                        <m:t> 90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b="0" i="0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are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called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𝒂𝒄𝒖𝒕𝒆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𝒂𝒏𝒈𝒍𝒆𝒔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65265"/>
                <a:ext cx="8015912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 bwMode="auto">
          <a:xfrm>
            <a:off x="3733800" y="3810000"/>
            <a:ext cx="914400" cy="914400"/>
          </a:xfrm>
          <a:prstGeom prst="arc">
            <a:avLst>
              <a:gd name="adj1" fmla="val 18381720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217555" y="4267200"/>
            <a:ext cx="26404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133600" y="4267200"/>
            <a:ext cx="20839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191000" y="2819400"/>
            <a:ext cx="0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4191000" y="2819400"/>
            <a:ext cx="1143000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90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066800"/>
            <a:ext cx="2339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Geometry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09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begin our study of some of the principles of geometry, we define the common figures and there symbolic representation.</a:t>
            </a:r>
            <a:endParaRPr lang="en-US" sz="2800" dirty="0"/>
          </a:p>
        </p:txBody>
      </p:sp>
      <p:pic>
        <p:nvPicPr>
          <p:cNvPr id="2050" name="Picture 2" descr="C:\Users\Ronald\AppData\Local\Microsoft\Windows\Temporary Internet Files\Content.IE5\RKVOIHE0\MC90003452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51907"/>
            <a:ext cx="2230408" cy="226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5758" y="4114800"/>
                <a:ext cx="59465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 180°                       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𝑠𝑡𝑟𝑎𝑖𝑔h𝑡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58" y="4114800"/>
                <a:ext cx="59465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 bwMode="auto">
          <a:xfrm>
            <a:off x="4876800" y="4114800"/>
            <a:ext cx="1754236" cy="523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074" y="1066800"/>
            <a:ext cx="4826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Angle Measurements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Classify each angle measure as </a:t>
            </a:r>
            <a:r>
              <a:rPr lang="en-US" sz="2800" i="1" dirty="0" smtClean="0"/>
              <a:t>acute, right</a:t>
            </a:r>
            <a:r>
              <a:rPr lang="en-US" sz="2800" dirty="0" smtClean="0"/>
              <a:t>, </a:t>
            </a:r>
            <a:r>
              <a:rPr lang="en-US" sz="2800" i="1" dirty="0" smtClean="0"/>
              <a:t>obtuse</a:t>
            </a:r>
            <a:r>
              <a:rPr lang="en-US" sz="2800" dirty="0" smtClean="0"/>
              <a:t> or </a:t>
            </a:r>
            <a:r>
              <a:rPr lang="en-US" sz="2800" i="1" dirty="0" smtClean="0"/>
              <a:t>straigh</a:t>
            </a:r>
            <a:r>
              <a:rPr lang="en-US" sz="2800" dirty="0" smtClean="0"/>
              <a:t>t.             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230981"/>
                <a:ext cx="55297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24°                       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 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𝑎𝑐𝑢𝑡𝑒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30981"/>
                <a:ext cx="552971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8268" y="5029200"/>
                <a:ext cx="5723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  116°                       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𝑜𝑏𝑡𝑢𝑠𝑒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8" y="5029200"/>
                <a:ext cx="572310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 bwMode="auto">
          <a:xfrm>
            <a:off x="4876800" y="3230981"/>
            <a:ext cx="1754236" cy="523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876800" y="5030267"/>
            <a:ext cx="1754236" cy="523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64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7" grpId="0"/>
      <p:bldP spid="8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4074" y="1066800"/>
            <a:ext cx="4826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Angle Measurements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Classify each angle measure as </a:t>
            </a:r>
            <a:r>
              <a:rPr lang="en-US" sz="2800" i="1" dirty="0" smtClean="0"/>
              <a:t>acute, right</a:t>
            </a:r>
            <a:r>
              <a:rPr lang="en-US" sz="2800" dirty="0" smtClean="0"/>
              <a:t>, </a:t>
            </a:r>
            <a:r>
              <a:rPr lang="en-US" sz="2800" i="1" dirty="0" smtClean="0"/>
              <a:t>obtuse</a:t>
            </a:r>
            <a:r>
              <a:rPr lang="en-US" sz="2800" dirty="0" smtClean="0"/>
              <a:t> or </a:t>
            </a:r>
            <a:r>
              <a:rPr lang="en-US" sz="2800" i="1" dirty="0" smtClean="0"/>
              <a:t>straigh</a:t>
            </a:r>
            <a:r>
              <a:rPr lang="en-US" sz="2800" dirty="0" smtClean="0"/>
              <a:t>t.                            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230981"/>
                <a:ext cx="54841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90°                       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 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𝑟𝑖𝑔h𝑡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30981"/>
                <a:ext cx="548413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5758" y="4114800"/>
                <a:ext cx="56282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 92°                       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𝑜𝑏𝑡𝑢𝑠𝑒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58" y="4114800"/>
                <a:ext cx="562820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8268" y="5029200"/>
                <a:ext cx="54554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  4°                       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   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𝑎𝑐𝑢𝑡𝑒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8" y="5029200"/>
                <a:ext cx="545540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 bwMode="auto">
          <a:xfrm>
            <a:off x="4876800" y="3230981"/>
            <a:ext cx="1754236" cy="523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876800" y="4114800"/>
            <a:ext cx="1754236" cy="523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876800" y="5030267"/>
            <a:ext cx="1754236" cy="523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7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4074" y="1066800"/>
            <a:ext cx="4826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Angle Measurements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05740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Two angles are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complementary</a:t>
                </a:r>
                <a:r>
                  <a:rPr lang="en-US" sz="2800" dirty="0" smtClean="0"/>
                  <a:t> if the sum of their measures equals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90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057400"/>
                <a:ext cx="82296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56" t="-6410" r="-18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38400" y="3624590"/>
                <a:ext cx="3047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∠1+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∠2=90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624590"/>
                <a:ext cx="304762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9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4074" y="1066800"/>
            <a:ext cx="4826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Angle Measurements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05740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Two angles are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supplementary</a:t>
                </a:r>
                <a:r>
                  <a:rPr lang="en-US" sz="2800" dirty="0" smtClean="0"/>
                  <a:t> if the sum of their measures equals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180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057400"/>
                <a:ext cx="82296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56" t="-6410" r="-66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38400" y="3624590"/>
                <a:ext cx="32464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∠1+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∠2=180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624590"/>
                <a:ext cx="324640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1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4074" y="1066800"/>
            <a:ext cx="4826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Angle Measurements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Determine if each angle pair are complementary, supplementary or neither.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0612" y="3048000"/>
                <a:ext cx="2075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47°, 43°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12" y="3048000"/>
                <a:ext cx="207588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90534" y="3733800"/>
                <a:ext cx="70093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47+43=90           </m:t>
                      </m:r>
                      <m:r>
                        <a:rPr lang="en-US" sz="2800" b="0" i="1" smtClean="0">
                          <a:latin typeface="Cambria Math"/>
                        </a:rPr>
                        <m:t>𝐶𝑜𝑚𝑝𝑙𝑒𝑚𝑒𝑛𝑡𝑎𝑟𝑦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𝑎𝑛𝑔𝑙𝑒𝑠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534" y="3733800"/>
                <a:ext cx="700935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5633" y="4572000"/>
                <a:ext cx="21888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56°, 124°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33" y="4572000"/>
                <a:ext cx="218880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0600" y="5191780"/>
                <a:ext cx="7498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56+124=180           </m:t>
                      </m:r>
                      <m:r>
                        <a:rPr lang="en-US" sz="2800" b="0" i="1" smtClean="0">
                          <a:latin typeface="Cambria Math"/>
                        </a:rPr>
                        <m:t>𝑆𝑢𝑝𝑝𝑙𝑒𝑚𝑒𝑛𝑡𝑎𝑟𝑦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𝑎𝑛𝑔𝑙𝑒𝑠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191780"/>
                <a:ext cx="749827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4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4074" y="1066800"/>
            <a:ext cx="4826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Angle Measurements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Determine if each angle pair are complementary, supplementary or neither.                (Examples)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0612" y="3048000"/>
                <a:ext cx="20432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  27°, 53°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12" y="3048000"/>
                <a:ext cx="204325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90534" y="3733800"/>
                <a:ext cx="48011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27+53=80               </m:t>
                      </m:r>
                      <m:r>
                        <a:rPr lang="en-US" sz="2800" b="0" i="1" smtClean="0">
                          <a:latin typeface="Cambria Math"/>
                        </a:rPr>
                        <m:t>𝑁𝑒𝑖𝑡h𝑒𝑟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534" y="3733800"/>
                <a:ext cx="480118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5633" y="4419600"/>
                <a:ext cx="27517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 104.7°, 75.3°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33" y="4419600"/>
                <a:ext cx="275177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0600" y="5039380"/>
                <a:ext cx="78429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04.7+75.3=180           </m:t>
                      </m:r>
                      <m:r>
                        <a:rPr lang="en-US" sz="2800" b="0" i="1" smtClean="0">
                          <a:latin typeface="Cambria Math"/>
                        </a:rPr>
                        <m:t>𝑆𝑢𝑝𝑝𝑙𝑒𝑚𝑒𝑛𝑡𝑎𝑟𝑦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𝑎𝑛𝑔𝑙𝑒𝑠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39380"/>
                <a:ext cx="784291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41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4074" y="1066800"/>
            <a:ext cx="4826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Angle Measurements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Determine if each angle pair are complementary, supplementary or neither.               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3124200"/>
                <a:ext cx="53699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42°,80°                  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𝑁𝑒𝑖𝑡h𝑒𝑟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24200"/>
                <a:ext cx="536993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3776940"/>
                <a:ext cx="6715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 17°,73°                  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𝐶𝑜𝑚𝑝𝑙𝑒𝑚𝑒𝑛𝑡𝑎𝑟𝑦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76940"/>
                <a:ext cx="671542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2600" y="4419600"/>
                <a:ext cx="65442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  142°,38°               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𝑆𝑢𝑝𝑝𝑙𝑒𝑚𝑒𝑛𝑡𝑎𝑟𝑦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4419600"/>
                <a:ext cx="654422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" y="5105400"/>
                <a:ext cx="53699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  52°,48°                  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𝑁𝑒𝑖𝑡h𝑒𝑟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105400"/>
                <a:ext cx="536993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 bwMode="auto">
          <a:xfrm>
            <a:off x="4217555" y="3200491"/>
            <a:ext cx="2809272" cy="523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17555" y="3868342"/>
            <a:ext cx="2809272" cy="523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217555" y="4536193"/>
            <a:ext cx="2809272" cy="523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218373" y="5204044"/>
            <a:ext cx="2809272" cy="523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41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two or more lines intersect, angles are formed.  We will now discuss the relationships between these geometric figures.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981200" y="4191000"/>
            <a:ext cx="48768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4191000"/>
            <a:ext cx="426720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903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09600" y="2971800"/>
            <a:ext cx="39751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838200" y="2971800"/>
            <a:ext cx="42672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216120" y="34714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822560" y="313723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33952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60660" y="364072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210373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Adjacent angles – angles that share a common side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07798" y="2667000"/>
                <a:ext cx="1683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∠2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798" y="2667000"/>
                <a:ext cx="1683602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07798" y="3143349"/>
                <a:ext cx="1683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∠4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798" y="3143349"/>
                <a:ext cx="168360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07798" y="3619698"/>
                <a:ext cx="1683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∠3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798" y="3619698"/>
                <a:ext cx="168360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07798" y="4096048"/>
                <a:ext cx="1683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∠4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798" y="4096048"/>
                <a:ext cx="168360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3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09600" y="2971800"/>
            <a:ext cx="39751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838200" y="2971800"/>
            <a:ext cx="42672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216120" y="34714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822560" y="313723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33952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60660" y="364072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0800" y="1981200"/>
            <a:ext cx="845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Linear pairs – adjacent angles that form a straight angle 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31598" y="2681287"/>
                <a:ext cx="1683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∠2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98" y="2681287"/>
                <a:ext cx="1683602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31598" y="3157636"/>
                <a:ext cx="1683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∠4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98" y="3157636"/>
                <a:ext cx="168360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31598" y="3633985"/>
                <a:ext cx="1683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∠3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98" y="3633985"/>
                <a:ext cx="168360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31598" y="4110335"/>
                <a:ext cx="1683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∠4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98" y="4110335"/>
                <a:ext cx="168360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8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066800"/>
            <a:ext cx="2339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Geometry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098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point</a:t>
            </a:r>
            <a:r>
              <a:rPr lang="en-US" sz="2800" dirty="0" smtClean="0"/>
              <a:t> is a location or position in space.  Points do not have any size or dimensions.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3546228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Diagram</a:t>
            </a:r>
            <a:r>
              <a:rPr lang="en-US" dirty="0" smtClean="0"/>
              <a:t>                                     </a:t>
            </a:r>
            <a:r>
              <a:rPr lang="en-US" u="sng" dirty="0" smtClean="0"/>
              <a:t>Symbol</a:t>
            </a:r>
            <a:endParaRPr lang="en-US" u="sng" dirty="0"/>
          </a:p>
        </p:txBody>
      </p:sp>
      <p:sp>
        <p:nvSpPr>
          <p:cNvPr id="5" name="Oval 4"/>
          <p:cNvSpPr/>
          <p:nvPr/>
        </p:nvSpPr>
        <p:spPr bwMode="auto">
          <a:xfrm>
            <a:off x="1600200" y="4419600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8274" y="418876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7102" y="4264967"/>
            <a:ext cx="115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09600" y="2971800"/>
            <a:ext cx="39751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838200" y="2971800"/>
            <a:ext cx="42672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216120" y="34714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1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2560" y="313723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33952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3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0660" y="364072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4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800" y="1981200"/>
            <a:ext cx="845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Vertical angles– angles formed by intersecting lines that share a vertex.  Vertical angles have the same measure.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31598" y="3100586"/>
                <a:ext cx="1683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∠3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98" y="3100586"/>
                <a:ext cx="1683602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31598" y="3576935"/>
                <a:ext cx="1683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∠4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98" y="3576935"/>
                <a:ext cx="168360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0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800" y="1981200"/>
            <a:ext cx="845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Perpendicular lines – intersect to form four right angles.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3886200"/>
            <a:ext cx="3124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52700" y="2667000"/>
            <a:ext cx="0" cy="2514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552700" y="36576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324100" y="36576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24100" y="3886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52700" y="3886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5620" y="33190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781300" y="328963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1300" y="416142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025620" y="413602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84700" y="3088213"/>
                <a:ext cx="16396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∠1=90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088213"/>
                <a:ext cx="163961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84700" y="3659009"/>
                <a:ext cx="16396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∠2=90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659009"/>
                <a:ext cx="163961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84700" y="4229805"/>
                <a:ext cx="16396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∠3=90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4229805"/>
                <a:ext cx="163961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84700" y="4800600"/>
                <a:ext cx="16396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∠4=90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4800600"/>
                <a:ext cx="163961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5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990600" y="4343400"/>
            <a:ext cx="37338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85800" y="3429000"/>
            <a:ext cx="37338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1676400" y="3048000"/>
            <a:ext cx="118110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33400" y="1981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transversal is a line that intersects two or more lines in different points.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6950" y="3200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0184" y="32289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6517" y="36417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6384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733550" y="464493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276784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13117" y="50862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51624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64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990600" y="4343400"/>
            <a:ext cx="37338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85800" y="3429000"/>
            <a:ext cx="37338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1676400" y="3048000"/>
            <a:ext cx="118110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33400" y="1981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Interior angles are angles between the two lines intersected by the transversal.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6950" y="3200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0184" y="32289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6517" y="3641755"/>
            <a:ext cx="32733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638490"/>
            <a:ext cx="32733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733550" y="4644935"/>
            <a:ext cx="32733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39666" y="4495800"/>
            <a:ext cx="32733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13117" y="50862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51624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14341" y="3387298"/>
                <a:ext cx="337085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4, ∠3, ∠5,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∠6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𝑎𝑟𝑒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𝑖𝑛𝑡𝑒𝑟𝑖𝑜𝑟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𝑎𝑛𝑔𝑙𝑒𝑠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341" y="3387298"/>
                <a:ext cx="3370859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362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9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990600" y="4343400"/>
            <a:ext cx="37338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85800" y="3429000"/>
            <a:ext cx="37338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1676400" y="3048000"/>
            <a:ext cx="118110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33400" y="1981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Alternate interior angles are interior angles on opposite sides of the transversal.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6950" y="3200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0184" y="32289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6517" y="3641755"/>
            <a:ext cx="327334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638490"/>
            <a:ext cx="32733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733550" y="4644935"/>
            <a:ext cx="327334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39666" y="4495800"/>
            <a:ext cx="32733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13117" y="50862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51624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14341" y="3512403"/>
                <a:ext cx="17974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4 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∠6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∠3,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∠5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341" y="3512403"/>
                <a:ext cx="1797415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990600" y="4343400"/>
            <a:ext cx="37338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85800" y="3429000"/>
            <a:ext cx="37338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1676400" y="3048000"/>
            <a:ext cx="118110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33400" y="1981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Exterior angles are angles outside of the two lines intersected by the transversal.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6950" y="3124200"/>
            <a:ext cx="32733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73066" y="3181290"/>
            <a:ext cx="32733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6517" y="36417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6384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733550" y="464493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39666" y="4495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13117" y="5086290"/>
            <a:ext cx="32733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5162490"/>
            <a:ext cx="32733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14341" y="3387298"/>
                <a:ext cx="337085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1, ∠2, ∠7,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∠8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𝑎𝑟𝑒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𝑖𝑛𝑡𝑒𝑟𝑖𝑜𝑟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𝑎𝑛𝑔𝑙𝑒𝑠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341" y="3387298"/>
                <a:ext cx="3370859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362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6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990600" y="4343400"/>
            <a:ext cx="37338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85800" y="3429000"/>
            <a:ext cx="37338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1676400" y="3048000"/>
            <a:ext cx="118110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33400" y="1981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Alternate exterior angles are exterior angles on the opposite sides of the transversal.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6950" y="3124200"/>
            <a:ext cx="32733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73066" y="3181290"/>
            <a:ext cx="327334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6517" y="36417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6384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733550" y="464493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39666" y="4495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13117" y="5086290"/>
            <a:ext cx="32733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5162490"/>
            <a:ext cx="327334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14341" y="3387298"/>
                <a:ext cx="17332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∠7 </m:t>
                    </m:r>
                  </m:oMath>
                </a14:m>
                <a:r>
                  <a:rPr lang="en-US" b="0" i="1" dirty="0" smtClean="0">
                    <a:latin typeface="Cambria Math"/>
                    <a:ea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∠2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∠8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341" y="3387298"/>
                <a:ext cx="1733295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9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990600" y="4343400"/>
            <a:ext cx="37338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85800" y="3429000"/>
            <a:ext cx="37338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1676400" y="3048000"/>
            <a:ext cx="118110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33400" y="1981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 exterior and interior angle on the same side of the transversal are called corresponding angles..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6950" y="3124200"/>
            <a:ext cx="32733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73066" y="3181290"/>
            <a:ext cx="327334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6517" y="3641755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638490"/>
            <a:ext cx="327334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733550" y="4644935"/>
            <a:ext cx="32733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39666" y="4495800"/>
            <a:ext cx="327334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13117" y="5086290"/>
            <a:ext cx="327334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5162490"/>
            <a:ext cx="327334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0" y="3293477"/>
                <a:ext cx="1683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∠5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293477"/>
                <a:ext cx="1683602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34000" y="3733704"/>
                <a:ext cx="1683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4 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∠8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733704"/>
                <a:ext cx="168360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34000" y="4173931"/>
                <a:ext cx="1683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∠6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173931"/>
                <a:ext cx="168360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34000" y="4614157"/>
                <a:ext cx="1683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∠7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614157"/>
                <a:ext cx="168360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9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When two </a:t>
            </a:r>
            <a:r>
              <a:rPr lang="en-US" sz="2800" b="1" u="sng" dirty="0" smtClean="0">
                <a:solidFill>
                  <a:srgbClr val="FF0000"/>
                </a:solidFill>
              </a:rPr>
              <a:t>parallel</a:t>
            </a:r>
            <a:r>
              <a:rPr lang="en-US" sz="2800" b="1" dirty="0" smtClean="0">
                <a:solidFill>
                  <a:srgbClr val="FF0000"/>
                </a:solidFill>
              </a:rPr>
              <a:t> lines are intersected by a transversal, the following angle relationships are formed.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4290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/>
              <a:t>Corresponding angles are equal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/>
              <a:t>Alternate interior angles are equal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/>
              <a:t>Alternate exterior angles are equal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/>
              <a:t>Same side interior angles are supplementary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/>
              <a:t>Same side exterior angles are supplementary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57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13298"/>
                <a:ext cx="792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3298"/>
                <a:ext cx="7924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1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685800" y="35814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62000" y="45720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71600" y="3048000"/>
            <a:ext cx="24384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87294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4376" y="32120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</a:rPr>
              <a:t>2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1694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3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5911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4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5241" y="4169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5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7868" y="4202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</a:rPr>
              <a:t>6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46181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7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4347" y="4639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8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3477188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/>
              <a:t>Corresponding angles are equal</a:t>
            </a:r>
          </a:p>
        </p:txBody>
      </p:sp>
    </p:spTree>
    <p:extLst>
      <p:ext uri="{BB962C8B-B14F-4D97-AF65-F5344CB8AC3E}">
        <p14:creationId xmlns:p14="http://schemas.microsoft.com/office/powerpoint/2010/main" val="262205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066800"/>
            <a:ext cx="2339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Geometry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line</a:t>
            </a:r>
            <a:r>
              <a:rPr lang="en-US" sz="2800" dirty="0" smtClean="0"/>
              <a:t> is an infinite set of points.  A line extends in both directions indefinitely, has length, but not width.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3546228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Diagram</a:t>
            </a:r>
            <a:r>
              <a:rPr lang="en-US" dirty="0" smtClean="0"/>
              <a:t>                                     </a:t>
            </a:r>
            <a:r>
              <a:rPr lang="en-US" u="sng" dirty="0" smtClean="0"/>
              <a:t>Symbol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2600" y="4130450"/>
                <a:ext cx="756937" cy="57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⃡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130450"/>
                <a:ext cx="756937" cy="5783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 flipV="1">
            <a:off x="762000" y="4114800"/>
            <a:ext cx="21336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1295400" y="4800601"/>
            <a:ext cx="76200" cy="761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133600" y="4419600"/>
            <a:ext cx="76200" cy="761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48768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44958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50527" y="5551268"/>
            <a:ext cx="3523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(two points define a line)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13298"/>
                <a:ext cx="792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3298"/>
                <a:ext cx="7924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1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685800" y="35814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62000" y="45720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71600" y="3048000"/>
            <a:ext cx="24384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87294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4376" y="32120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01694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3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5911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4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5241" y="4169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5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7868" y="4202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6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46181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7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34347" y="4639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8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3477188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/>
              <a:t>Alternate interior angles are equal</a:t>
            </a:r>
          </a:p>
        </p:txBody>
      </p:sp>
    </p:spTree>
    <p:extLst>
      <p:ext uri="{BB962C8B-B14F-4D97-AF65-F5344CB8AC3E}">
        <p14:creationId xmlns:p14="http://schemas.microsoft.com/office/powerpoint/2010/main" val="32315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13298"/>
                <a:ext cx="792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3298"/>
                <a:ext cx="7924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1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685800" y="35814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62000" y="45720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71600" y="3048000"/>
            <a:ext cx="24384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87294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4376" y="32120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2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1694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85911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045241" y="4169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2727868" y="4202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3124200" y="46181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7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4347" y="4639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8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3477188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/>
              <a:t>Alternate exterior </a:t>
            </a:r>
            <a:r>
              <a:rPr lang="en-US" sz="2800" dirty="0" smtClean="0"/>
              <a:t>angles </a:t>
            </a:r>
            <a:r>
              <a:rPr lang="en-US" sz="2800" dirty="0"/>
              <a:t>are equal</a:t>
            </a:r>
          </a:p>
        </p:txBody>
      </p:sp>
    </p:spTree>
    <p:extLst>
      <p:ext uri="{BB962C8B-B14F-4D97-AF65-F5344CB8AC3E}">
        <p14:creationId xmlns:p14="http://schemas.microsoft.com/office/powerpoint/2010/main" val="27562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13298"/>
                <a:ext cx="792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3298"/>
                <a:ext cx="7924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1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685800" y="35814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62000" y="45720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71600" y="3048000"/>
            <a:ext cx="24384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87294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4376" y="32120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2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1694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3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5911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4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5241" y="4169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5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7868" y="4202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6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46181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7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4347" y="4639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8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3477188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/>
              <a:t>Therefore...       these angles are all equal.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400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13298"/>
                <a:ext cx="792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3298"/>
                <a:ext cx="7924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1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685800" y="35814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62000" y="45720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71600" y="3048000"/>
            <a:ext cx="24384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87294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4376" y="32120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01694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3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5911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4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5241" y="4169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5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7868" y="4202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6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46181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7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34347" y="4639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8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3477188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/>
              <a:t>Same side interior angles are supplementary</a:t>
            </a:r>
          </a:p>
        </p:txBody>
      </p:sp>
    </p:spTree>
    <p:extLst>
      <p:ext uri="{BB962C8B-B14F-4D97-AF65-F5344CB8AC3E}">
        <p14:creationId xmlns:p14="http://schemas.microsoft.com/office/powerpoint/2010/main" val="32026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13298"/>
                <a:ext cx="792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3298"/>
                <a:ext cx="7924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1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685800" y="35814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62000" y="45720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71600" y="3048000"/>
            <a:ext cx="24384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87294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1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4376" y="32120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2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1694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3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5911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5241" y="4169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5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7868" y="4202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6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46181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7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4347" y="4639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8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3477188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/>
              <a:t>Same side </a:t>
            </a:r>
            <a:r>
              <a:rPr lang="en-US" sz="2800" dirty="0" smtClean="0"/>
              <a:t>exterior angles </a:t>
            </a:r>
            <a:r>
              <a:rPr lang="en-US" sz="2800" dirty="0"/>
              <a:t>are supplementary</a:t>
            </a:r>
          </a:p>
        </p:txBody>
      </p:sp>
    </p:spTree>
    <p:extLst>
      <p:ext uri="{BB962C8B-B14F-4D97-AF65-F5344CB8AC3E}">
        <p14:creationId xmlns:p14="http://schemas.microsoft.com/office/powerpoint/2010/main" val="25526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13298"/>
                <a:ext cx="7924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∠2=118°</m:t>
                    </m:r>
                  </m:oMath>
                </a14:m>
                <a:r>
                  <a:rPr lang="en-US" sz="2800" dirty="0" smtClean="0"/>
                  <a:t>, determine the measures of the remaining angles.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3298"/>
                <a:ext cx="7924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615" t="-6410" r="-92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685800" y="35814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62000" y="45720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71600" y="3048000"/>
            <a:ext cx="24384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87294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4376" y="32120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01694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85911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045241" y="4169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2727868" y="4202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3124200" y="46181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7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34347" y="4639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75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13298"/>
                <a:ext cx="7924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∠2=118°</m:t>
                    </m:r>
                  </m:oMath>
                </a14:m>
                <a:r>
                  <a:rPr lang="en-US" sz="2800" dirty="0" smtClean="0"/>
                  <a:t>, determine the measures of the remaining angles.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3298"/>
                <a:ext cx="7924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615" t="-6410" r="-92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685800" y="35814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62000" y="45720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71600" y="3048000"/>
            <a:ext cx="24384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87294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74376" y="3212067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376" y="3212067"/>
                <a:ext cx="74892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201694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85911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045241" y="4169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2727868" y="4202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3124200" y="46181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7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34347" y="4639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33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13298"/>
                <a:ext cx="7924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∠2=118°</m:t>
                    </m:r>
                  </m:oMath>
                </a14:m>
                <a:r>
                  <a:rPr lang="en-US" sz="2800" dirty="0" smtClean="0"/>
                  <a:t>, determine the measures of the remaining angles.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3298"/>
                <a:ext cx="7924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615" t="-6410" r="-92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685800" y="35814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62000" y="45720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71600" y="3048000"/>
            <a:ext cx="24384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87294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74376" y="3212067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376" y="3212067"/>
                <a:ext cx="74892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201694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08477" y="3669268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477" y="3669268"/>
                <a:ext cx="74892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045241" y="4169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2727868" y="4202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3124200" y="46181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7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34347" y="4639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02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13298"/>
                <a:ext cx="7924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∠2=118°</m:t>
                    </m:r>
                  </m:oMath>
                </a14:m>
                <a:r>
                  <a:rPr lang="en-US" sz="2800" dirty="0" smtClean="0"/>
                  <a:t>, determine the measures of the remaining angles.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3298"/>
                <a:ext cx="7924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615" t="-6410" r="-92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685800" y="35814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62000" y="45720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71600" y="3048000"/>
            <a:ext cx="24384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6800" y="321206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𝟔𝟐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212068"/>
                <a:ext cx="61106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74376" y="3212067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376" y="3212067"/>
                <a:ext cx="74892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201694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08477" y="3669268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477" y="3669268"/>
                <a:ext cx="74892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045241" y="4169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2727868" y="4202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3124200" y="46181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7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34347" y="4639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85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13298"/>
                <a:ext cx="7924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∠2=118°</m:t>
                    </m:r>
                  </m:oMath>
                </a14:m>
                <a:r>
                  <a:rPr lang="en-US" sz="2800" dirty="0" smtClean="0"/>
                  <a:t>, determine the measures of the remaining angles.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3298"/>
                <a:ext cx="7924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615" t="-6410" r="-92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685800" y="35814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62000" y="45720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71600" y="3048000"/>
            <a:ext cx="24384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6800" y="321206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𝟔𝟐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212068"/>
                <a:ext cx="61106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74376" y="3212067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376" y="3212067"/>
                <a:ext cx="74892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08477" y="3669268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477" y="3669268"/>
                <a:ext cx="74892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045241" y="4169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2727868" y="4202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3124200" y="46181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7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34347" y="4639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8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08335" y="366926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𝟔𝟐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335" y="3669268"/>
                <a:ext cx="61106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8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066800"/>
            <a:ext cx="2339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Geometry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ray</a:t>
            </a:r>
            <a:r>
              <a:rPr lang="en-US" sz="2800" dirty="0" smtClean="0"/>
              <a:t> consists of a point on a line and all of the points of the line on one side of the point.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3546228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Diagram</a:t>
            </a:r>
            <a:r>
              <a:rPr lang="en-US" dirty="0" smtClean="0"/>
              <a:t>                                     </a:t>
            </a:r>
            <a:r>
              <a:rPr lang="en-US" u="sng" dirty="0" smtClean="0"/>
              <a:t>Symbol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2600" y="4130450"/>
                <a:ext cx="756938" cy="57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130450"/>
                <a:ext cx="756938" cy="5783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1295400" y="4800601"/>
            <a:ext cx="76200" cy="761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133600" y="4419600"/>
            <a:ext cx="76200" cy="761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48768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44958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52600" y="5410200"/>
            <a:ext cx="5541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(the direction of the arrow is important)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>
            <a:stCxn id="10" idx="2"/>
          </p:cNvCxnSpPr>
          <p:nvPr/>
        </p:nvCxnSpPr>
        <p:spPr bwMode="auto">
          <a:xfrm flipV="1">
            <a:off x="1295400" y="4007893"/>
            <a:ext cx="1905000" cy="8308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52400" y="4114800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E</a:t>
            </a:r>
            <a:r>
              <a:rPr lang="en-US" dirty="0" smtClean="0">
                <a:solidFill>
                  <a:srgbClr val="92D050"/>
                </a:solidFill>
              </a:rPr>
              <a:t>ndpoint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17" name="Straight Arrow Connector 16"/>
          <p:cNvCxnSpPr>
            <a:stCxn id="12" idx="2"/>
          </p:cNvCxnSpPr>
          <p:nvPr/>
        </p:nvCxnSpPr>
        <p:spPr bwMode="auto">
          <a:xfrm>
            <a:off x="853073" y="4576465"/>
            <a:ext cx="442327" cy="22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309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13298"/>
                <a:ext cx="7924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∠2=118°</m:t>
                    </m:r>
                  </m:oMath>
                </a14:m>
                <a:r>
                  <a:rPr lang="en-US" sz="2800" dirty="0" smtClean="0"/>
                  <a:t>, determine the measures of the remaining angles.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3298"/>
                <a:ext cx="7924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615" t="-6410" r="-92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685800" y="35814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62000" y="45720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71600" y="3048000"/>
            <a:ext cx="24384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6800" y="321206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𝟔𝟐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212068"/>
                <a:ext cx="61106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74376" y="3212067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376" y="3212067"/>
                <a:ext cx="74892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08477" y="3669268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477" y="3669268"/>
                <a:ext cx="74892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727868" y="4202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3124200" y="46181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7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34347" y="4639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8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08335" y="366926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𝟔𝟐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335" y="3669268"/>
                <a:ext cx="61106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5000" y="420266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𝟔𝟐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202668"/>
                <a:ext cx="61106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6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13298"/>
                <a:ext cx="7924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∠2=118°</m:t>
                    </m:r>
                  </m:oMath>
                </a14:m>
                <a:r>
                  <a:rPr lang="en-US" sz="2800" dirty="0" smtClean="0"/>
                  <a:t>, determine the measures of the remaining angles.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3298"/>
                <a:ext cx="7924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615" t="-6410" r="-92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685800" y="35814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62000" y="45720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71600" y="3048000"/>
            <a:ext cx="24384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6800" y="321206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𝟔𝟐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212068"/>
                <a:ext cx="61106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74376" y="3212067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376" y="3212067"/>
                <a:ext cx="74892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08477" y="3669268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477" y="3669268"/>
                <a:ext cx="74892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124200" y="46181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7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34347" y="4639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8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08335" y="366926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𝟔𝟐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335" y="3669268"/>
                <a:ext cx="61106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5000" y="420266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𝟔𝟐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202668"/>
                <a:ext cx="61106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88183" y="4156501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183" y="4156501"/>
                <a:ext cx="74892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6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13298"/>
                <a:ext cx="7924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∠2=118°</m:t>
                    </m:r>
                  </m:oMath>
                </a14:m>
                <a:r>
                  <a:rPr lang="en-US" sz="2800" dirty="0" smtClean="0"/>
                  <a:t>, determine the measures of the remaining angles.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3298"/>
                <a:ext cx="7924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615" t="-6410" r="-92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685800" y="35814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62000" y="45720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71600" y="3048000"/>
            <a:ext cx="24384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6800" y="321206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𝟔𝟐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212068"/>
                <a:ext cx="61106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74376" y="3212067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376" y="3212067"/>
                <a:ext cx="74892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08477" y="3669268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477" y="3669268"/>
                <a:ext cx="74892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124200" y="46181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7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08335" y="366926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𝟔𝟐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335" y="3669268"/>
                <a:ext cx="61106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5000" y="420266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𝟔𝟐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202668"/>
                <a:ext cx="61106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88183" y="4156501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183" y="4156501"/>
                <a:ext cx="74892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56263" y="4628865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263" y="4628865"/>
                <a:ext cx="74892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9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13298"/>
                <a:ext cx="7924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∠2=118°</m:t>
                    </m:r>
                  </m:oMath>
                </a14:m>
                <a:r>
                  <a:rPr lang="en-US" sz="2800" dirty="0" smtClean="0"/>
                  <a:t>, determine the measures of the remaining angles.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3298"/>
                <a:ext cx="7924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615" t="-6410" r="-92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685800" y="35814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62000" y="45720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71600" y="3048000"/>
            <a:ext cx="24384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6800" y="321206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𝟔𝟐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212068"/>
                <a:ext cx="61106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74376" y="3212067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376" y="3212067"/>
                <a:ext cx="74892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08477" y="3669268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477" y="3669268"/>
                <a:ext cx="74892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08335" y="366926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𝟔𝟐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335" y="3669268"/>
                <a:ext cx="61106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5000" y="420266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𝟔𝟐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202668"/>
                <a:ext cx="61106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88183" y="4156501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183" y="4156501"/>
                <a:ext cx="74892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56263" y="4628865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𝟏𝟏𝟖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263" y="4628865"/>
                <a:ext cx="74892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31573" y="4631140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𝟔𝟐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73" y="4631140"/>
                <a:ext cx="611065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1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13298"/>
                <a:ext cx="8458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∠3=49°</m:t>
                    </m:r>
                  </m:oMath>
                </a14:m>
                <a:r>
                  <a:rPr lang="en-US" sz="2800" dirty="0" smtClean="0"/>
                  <a:t>, determine the measures of the remaining angles.    (Skill Check)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3298"/>
                <a:ext cx="84582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14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685800" y="35814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62000" y="45720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71600" y="3048000"/>
            <a:ext cx="24384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87294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4376" y="32120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01694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85911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045241" y="4169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2727868" y="4202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3124200" y="46181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7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34347" y="4639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784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148" y="1219200"/>
            <a:ext cx="3989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Lines and 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13298"/>
                <a:ext cx="8458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∠3=49°</m:t>
                    </m:r>
                  </m:oMath>
                </a14:m>
                <a:r>
                  <a:rPr lang="en-US" sz="2800" dirty="0" smtClean="0"/>
                  <a:t>, determine the measures of the remaining angles.    (Skill Check)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3298"/>
                <a:ext cx="84582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14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685800" y="35814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62000" y="4572000"/>
            <a:ext cx="3898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71600" y="3048000"/>
            <a:ext cx="24384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0" y="3350567"/>
                <a:ext cx="3771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96" y="4341167"/>
                <a:ext cx="53296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6800" y="321206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𝟒𝟗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212068"/>
                <a:ext cx="61106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05000" y="3212068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𝟏𝟑𝟏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212068"/>
                <a:ext cx="74892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01694" y="366926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𝟒𝟗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94" y="3669268"/>
                <a:ext cx="61106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81749" y="4156501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𝟒𝟗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749" y="4156501"/>
                <a:ext cx="61106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45417" y="4659868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𝟒𝟗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417" y="4659868"/>
                <a:ext cx="61106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33111" y="3669268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𝟏𝟑𝟏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111" y="3669268"/>
                <a:ext cx="74892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34291" y="4137167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𝟏𝟑𝟏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291" y="4137167"/>
                <a:ext cx="74892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65068" y="4640534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𝟏𝟑𝟏</m:t>
                      </m:r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068" y="4640534"/>
                <a:ext cx="74892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 bwMode="auto">
          <a:xfrm>
            <a:off x="1048120" y="3212067"/>
            <a:ext cx="559452" cy="36709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47774" y="3167017"/>
            <a:ext cx="559452" cy="36709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269348" y="3628682"/>
            <a:ext cx="559452" cy="36709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905000" y="4156501"/>
            <a:ext cx="559452" cy="36709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834516" y="4129206"/>
            <a:ext cx="559452" cy="36709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114242" y="4584994"/>
            <a:ext cx="559452" cy="36709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2174839" y="4619282"/>
            <a:ext cx="559452" cy="36709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713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066800"/>
            <a:ext cx="2339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Geometry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line segment</a:t>
            </a:r>
            <a:r>
              <a:rPr lang="en-US" sz="2800" dirty="0" smtClean="0"/>
              <a:t> is a part of a line.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3546228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Diagram</a:t>
            </a:r>
            <a:r>
              <a:rPr lang="en-US" dirty="0" smtClean="0"/>
              <a:t>                                     </a:t>
            </a:r>
            <a:r>
              <a:rPr lang="en-US" u="sng" dirty="0" smtClean="0"/>
              <a:t>Symbol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2600" y="4130450"/>
                <a:ext cx="756938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130450"/>
                <a:ext cx="756938" cy="5241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1295400" y="4800601"/>
            <a:ext cx="76200" cy="761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133600" y="4419600"/>
            <a:ext cx="76200" cy="7619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48768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44958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6" name="Straight Connector 5"/>
          <p:cNvCxnSpPr>
            <a:stCxn id="10" idx="6"/>
          </p:cNvCxnSpPr>
          <p:nvPr/>
        </p:nvCxnSpPr>
        <p:spPr bwMode="auto">
          <a:xfrm flipV="1">
            <a:off x="1371600" y="4468858"/>
            <a:ext cx="773159" cy="369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309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066800"/>
            <a:ext cx="2339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Geometry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plane</a:t>
            </a:r>
            <a:r>
              <a:rPr lang="en-US" sz="2800" dirty="0" smtClean="0"/>
              <a:t> is a flat, smooth surface that extends indefinitely in all directions.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3546228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Diagram</a:t>
            </a:r>
            <a:r>
              <a:rPr lang="en-US" dirty="0" smtClean="0"/>
              <a:t>                                     </a:t>
            </a:r>
            <a:r>
              <a:rPr lang="en-US" u="sng" dirty="0" smtClean="0"/>
              <a:t>Symbol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2600" y="4130450"/>
                <a:ext cx="13294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Plane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130450"/>
                <a:ext cx="132940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9633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arallelogram 4"/>
          <p:cNvSpPr/>
          <p:nvPr/>
        </p:nvSpPr>
        <p:spPr bwMode="auto">
          <a:xfrm>
            <a:off x="1066800" y="4130450"/>
            <a:ext cx="1981200" cy="1279750"/>
          </a:xfrm>
          <a:prstGeom prst="parallelogram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2200" y="4959824"/>
                <a:ext cx="377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959824"/>
                <a:ext cx="3771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9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61BEC86-DEB6-45BD-AF6E-8AE6F718A479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5074</TotalTime>
  <Words>2121</Words>
  <Application>Microsoft Office PowerPoint</Application>
  <PresentationFormat>On-screen Show (4:3)</PresentationFormat>
  <Paragraphs>527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ＭＳ Ｐゴシック</vt:lpstr>
      <vt:lpstr>Arial</vt:lpstr>
      <vt:lpstr>Calibri</vt:lpstr>
      <vt:lpstr>Cambria Math</vt:lpstr>
      <vt:lpstr>Wingdings</vt:lpstr>
      <vt:lpstr>FVTC_blue_WAF</vt:lpstr>
      <vt:lpstr>College Technical Math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666</cp:revision>
  <cp:lastPrinted>2009-03-09T19:30:18Z</cp:lastPrinted>
  <dcterms:created xsi:type="dcterms:W3CDTF">2009-04-30T13:56:20Z</dcterms:created>
  <dcterms:modified xsi:type="dcterms:W3CDTF">2015-03-19T14:47:23Z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</Properties>
</file>